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chivo Black" charset="1" panose="020B0A03020202020B04"/>
      <p:regular r:id="rId25"/>
    </p:embeddedFont>
    <p:embeddedFont>
      <p:font typeface="Gulfs Display" charset="1" panose="000005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735756">
            <a:off x="-220893" y="4821467"/>
            <a:ext cx="4319412" cy="8036007"/>
            <a:chOff x="0" y="0"/>
            <a:chExt cx="660400" cy="1228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228634"/>
            </a:xfrm>
            <a:custGeom>
              <a:avLst/>
              <a:gdLst/>
              <a:ahLst/>
              <a:cxnLst/>
              <a:rect r="r" b="b" t="t" l="l"/>
              <a:pathLst>
                <a:path h="1228634" w="660400">
                  <a:moveTo>
                    <a:pt x="220252" y="1209565"/>
                  </a:moveTo>
                  <a:cubicBezTo>
                    <a:pt x="254109" y="1221079"/>
                    <a:pt x="292600" y="1228634"/>
                    <a:pt x="330378" y="1228634"/>
                  </a:cubicBezTo>
                  <a:cubicBezTo>
                    <a:pt x="368157" y="1228634"/>
                    <a:pt x="404509" y="1222157"/>
                    <a:pt x="438009" y="1210644"/>
                  </a:cubicBezTo>
                  <a:cubicBezTo>
                    <a:pt x="438723" y="1210284"/>
                    <a:pt x="439435" y="1210284"/>
                    <a:pt x="440148" y="1209925"/>
                  </a:cubicBezTo>
                  <a:cubicBezTo>
                    <a:pt x="565955" y="1163869"/>
                    <a:pt x="658618" y="1042256"/>
                    <a:pt x="660400" y="89089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90234"/>
                  </a:lnTo>
                  <a:cubicBezTo>
                    <a:pt x="1782" y="1042974"/>
                    <a:pt x="93019" y="1164590"/>
                    <a:pt x="220252" y="1209565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113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917845">
            <a:off x="15651225" y="128040"/>
            <a:ext cx="4319412" cy="10281325"/>
            <a:chOff x="0" y="0"/>
            <a:chExt cx="660400" cy="1571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571924"/>
            </a:xfrm>
            <a:custGeom>
              <a:avLst/>
              <a:gdLst/>
              <a:ahLst/>
              <a:cxnLst/>
              <a:rect r="r" b="b" t="t" l="l"/>
              <a:pathLst>
                <a:path h="1571924" w="660400">
                  <a:moveTo>
                    <a:pt x="220252" y="1552855"/>
                  </a:moveTo>
                  <a:cubicBezTo>
                    <a:pt x="254109" y="1564369"/>
                    <a:pt x="292600" y="1571924"/>
                    <a:pt x="330378" y="1571924"/>
                  </a:cubicBezTo>
                  <a:cubicBezTo>
                    <a:pt x="368157" y="1571924"/>
                    <a:pt x="404509" y="1565447"/>
                    <a:pt x="438009" y="1553933"/>
                  </a:cubicBezTo>
                  <a:cubicBezTo>
                    <a:pt x="438723" y="1553574"/>
                    <a:pt x="439435" y="1553574"/>
                    <a:pt x="440148" y="1553214"/>
                  </a:cubicBezTo>
                  <a:cubicBezTo>
                    <a:pt x="565955" y="1507159"/>
                    <a:pt x="658618" y="1385545"/>
                    <a:pt x="660400" y="122656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25649"/>
                  </a:lnTo>
                  <a:cubicBezTo>
                    <a:pt x="1782" y="1386264"/>
                    <a:pt x="93019" y="1507879"/>
                    <a:pt x="220252" y="1552855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0400" cy="148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68724"/>
            <a:ext cx="3789576" cy="37895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925" t="0" r="-92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46963" y="5268703"/>
            <a:ext cx="3789576" cy="37895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7469" t="-6013" r="-27752" b="-420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21354" y="5500772"/>
            <a:ext cx="5045291" cy="1229919"/>
            <a:chOff x="0" y="0"/>
            <a:chExt cx="1328801" cy="3239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8801" cy="323929"/>
            </a:xfrm>
            <a:custGeom>
              <a:avLst/>
              <a:gdLst/>
              <a:ahLst/>
              <a:cxnLst/>
              <a:rect r="r" b="b" t="t" l="l"/>
              <a:pathLst>
                <a:path h="323929" w="1328801">
                  <a:moveTo>
                    <a:pt x="78259" y="0"/>
                  </a:moveTo>
                  <a:lnTo>
                    <a:pt x="1250542" y="0"/>
                  </a:lnTo>
                  <a:cubicBezTo>
                    <a:pt x="1293763" y="0"/>
                    <a:pt x="1328801" y="35038"/>
                    <a:pt x="1328801" y="78259"/>
                  </a:cubicBezTo>
                  <a:lnTo>
                    <a:pt x="1328801" y="245671"/>
                  </a:lnTo>
                  <a:cubicBezTo>
                    <a:pt x="1328801" y="266426"/>
                    <a:pt x="1320556" y="286332"/>
                    <a:pt x="1305879" y="301008"/>
                  </a:cubicBezTo>
                  <a:cubicBezTo>
                    <a:pt x="1291203" y="315684"/>
                    <a:pt x="1271298" y="323929"/>
                    <a:pt x="1250542" y="323929"/>
                  </a:cubicBezTo>
                  <a:lnTo>
                    <a:pt x="78259" y="323929"/>
                  </a:lnTo>
                  <a:cubicBezTo>
                    <a:pt x="57503" y="323929"/>
                    <a:pt x="37598" y="315684"/>
                    <a:pt x="22921" y="301008"/>
                  </a:cubicBezTo>
                  <a:cubicBezTo>
                    <a:pt x="8245" y="286332"/>
                    <a:pt x="0" y="266426"/>
                    <a:pt x="0" y="245671"/>
                  </a:cubicBezTo>
                  <a:lnTo>
                    <a:pt x="0" y="78259"/>
                  </a:lnTo>
                  <a:cubicBezTo>
                    <a:pt x="0" y="57503"/>
                    <a:pt x="8245" y="37598"/>
                    <a:pt x="22921" y="22921"/>
                  </a:cubicBezTo>
                  <a:cubicBezTo>
                    <a:pt x="37598" y="8245"/>
                    <a:pt x="57503" y="0"/>
                    <a:pt x="78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A573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28801" cy="362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45843" y="5738725"/>
            <a:ext cx="3196314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4"/>
              </a:lnSpc>
            </a:pPr>
            <a:r>
              <a:rPr lang="en-US" sz="4899">
                <a:solidFill>
                  <a:srgbClr val="FA5733"/>
                </a:solidFill>
                <a:latin typeface="Archivo Black"/>
                <a:ea typeface="Archivo Black"/>
                <a:cs typeface="Archivo Black"/>
                <a:sym typeface="Archivo Black"/>
              </a:rPr>
              <a:t>SALES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597430" y="1082759"/>
            <a:ext cx="1748527" cy="1940113"/>
          </a:xfrm>
          <a:custGeom>
            <a:avLst/>
            <a:gdLst/>
            <a:ahLst/>
            <a:cxnLst/>
            <a:rect r="r" b="b" t="t" l="l"/>
            <a:pathLst>
              <a:path h="1940113" w="1748527">
                <a:moveTo>
                  <a:pt x="0" y="0"/>
                </a:moveTo>
                <a:lnTo>
                  <a:pt x="1748526" y="0"/>
                </a:lnTo>
                <a:lnTo>
                  <a:pt x="1748526" y="1940113"/>
                </a:lnTo>
                <a:lnTo>
                  <a:pt x="0" y="194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12257" y="2014355"/>
            <a:ext cx="14063487" cy="329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2"/>
              </a:lnSpc>
            </a:pPr>
            <a:r>
              <a:rPr lang="en-US" sz="23782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PIZZA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-220569">
            <a:off x="2397467" y="1082759"/>
            <a:ext cx="1748527" cy="1940113"/>
          </a:xfrm>
          <a:custGeom>
            <a:avLst/>
            <a:gdLst/>
            <a:ahLst/>
            <a:cxnLst/>
            <a:rect r="r" b="b" t="t" l="l"/>
            <a:pathLst>
              <a:path h="1940113" w="1748527">
                <a:moveTo>
                  <a:pt x="1748527" y="0"/>
                </a:moveTo>
                <a:lnTo>
                  <a:pt x="0" y="0"/>
                </a:lnTo>
                <a:lnTo>
                  <a:pt x="0" y="1940113"/>
                </a:lnTo>
                <a:lnTo>
                  <a:pt x="1748527" y="1940113"/>
                </a:lnTo>
                <a:lnTo>
                  <a:pt x="17485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337237" y="7922633"/>
            <a:ext cx="5471831" cy="59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4300">
                <a:solidFill>
                  <a:srgbClr val="FA5733"/>
                </a:solidFill>
                <a:latin typeface="Canva Sans"/>
                <a:ea typeface="Canva Sans"/>
                <a:cs typeface="Canva Sans"/>
                <a:sym typeface="Canva Sans"/>
              </a:rPr>
              <a:t> By - Gauri Raykar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4380" y="-739326"/>
            <a:ext cx="4608165" cy="6991230"/>
            <a:chOff x="0" y="0"/>
            <a:chExt cx="704548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4548" cy="1068897"/>
            </a:xfrm>
            <a:custGeom>
              <a:avLst/>
              <a:gdLst/>
              <a:ahLst/>
              <a:cxnLst/>
              <a:rect r="r" b="b" t="t" l="l"/>
              <a:pathLst>
                <a:path h="1068897" w="704548">
                  <a:moveTo>
                    <a:pt x="234976" y="1049828"/>
                  </a:moveTo>
                  <a:cubicBezTo>
                    <a:pt x="271096" y="1061342"/>
                    <a:pt x="312161" y="1068897"/>
                    <a:pt x="352464" y="1068897"/>
                  </a:cubicBezTo>
                  <a:cubicBezTo>
                    <a:pt x="392768" y="1068897"/>
                    <a:pt x="431550" y="1062420"/>
                    <a:pt x="467290" y="1050906"/>
                  </a:cubicBezTo>
                  <a:cubicBezTo>
                    <a:pt x="468051" y="1050547"/>
                    <a:pt x="468811" y="1050547"/>
                    <a:pt x="469572" y="1050188"/>
                  </a:cubicBezTo>
                  <a:cubicBezTo>
                    <a:pt x="603789" y="1004132"/>
                    <a:pt x="702647" y="882519"/>
                    <a:pt x="704548" y="734707"/>
                  </a:cubicBezTo>
                  <a:lnTo>
                    <a:pt x="704548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1901" y="883237"/>
                    <a:pt x="99237" y="1004853"/>
                    <a:pt x="234976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04548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16940" y="210821"/>
            <a:ext cx="9223980" cy="671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pizza_types.name, SUM(order_details.quantity) AS quantity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pizza_types.pizza_type_id = pizzas.pizza_type_id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 ON order_details.pizza_id = pizzas.pizza_id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pizza_types.name</a:t>
            </a:r>
          </a:p>
          <a:p>
            <a:pPr algn="l">
              <a:lnSpc>
                <a:spcPts val="3857"/>
              </a:lnSpc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quantity DESC</a:t>
            </a:r>
          </a:p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5;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96164" y="5830724"/>
            <a:ext cx="7689512" cy="4015634"/>
          </a:xfrm>
          <a:custGeom>
            <a:avLst/>
            <a:gdLst/>
            <a:ahLst/>
            <a:cxnLst/>
            <a:rect r="r" b="b" t="t" l="l"/>
            <a:pathLst>
              <a:path h="4015634" w="7689512">
                <a:moveTo>
                  <a:pt x="0" y="0"/>
                </a:moveTo>
                <a:lnTo>
                  <a:pt x="7689512" y="0"/>
                </a:lnTo>
                <a:lnTo>
                  <a:pt x="7689512" y="4015634"/>
                </a:lnTo>
                <a:lnTo>
                  <a:pt x="0" y="401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2867" y="315596"/>
            <a:ext cx="2591190" cy="712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ist the top 5 most ordered pizza types along with their quantities.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3966607" cy="6991230"/>
            <a:chOff x="0" y="0"/>
            <a:chExt cx="606459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459" cy="1068897"/>
            </a:xfrm>
            <a:custGeom>
              <a:avLst/>
              <a:gdLst/>
              <a:ahLst/>
              <a:cxnLst/>
              <a:rect r="r" b="b" t="t" l="l"/>
              <a:pathLst>
                <a:path h="1068897" w="606459">
                  <a:moveTo>
                    <a:pt x="202262" y="1049828"/>
                  </a:moveTo>
                  <a:cubicBezTo>
                    <a:pt x="233354" y="1061342"/>
                    <a:pt x="268701" y="1068897"/>
                    <a:pt x="303393" y="1068897"/>
                  </a:cubicBezTo>
                  <a:cubicBezTo>
                    <a:pt x="338086" y="1068897"/>
                    <a:pt x="371469" y="1062420"/>
                    <a:pt x="402233" y="1050906"/>
                  </a:cubicBezTo>
                  <a:cubicBezTo>
                    <a:pt x="402888" y="1050547"/>
                    <a:pt x="403543" y="1050547"/>
                    <a:pt x="404197" y="1050188"/>
                  </a:cubicBezTo>
                  <a:cubicBezTo>
                    <a:pt x="519728" y="1004132"/>
                    <a:pt x="604823" y="882519"/>
                    <a:pt x="606459" y="734707"/>
                  </a:cubicBezTo>
                  <a:lnTo>
                    <a:pt x="606459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1636" y="883237"/>
                    <a:pt x="85421" y="1004853"/>
                    <a:pt x="20226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06459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90147" y="5278547"/>
            <a:ext cx="6169051" cy="4686877"/>
          </a:xfrm>
          <a:custGeom>
            <a:avLst/>
            <a:gdLst/>
            <a:ahLst/>
            <a:cxnLst/>
            <a:rect r="r" b="b" t="t" l="l"/>
            <a:pathLst>
              <a:path h="4686877" w="6169051">
                <a:moveTo>
                  <a:pt x="0" y="0"/>
                </a:moveTo>
                <a:lnTo>
                  <a:pt x="6169051" y="0"/>
                </a:lnTo>
                <a:lnTo>
                  <a:pt x="6169051" y="4686877"/>
                </a:lnTo>
                <a:lnTo>
                  <a:pt x="0" y="468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07222" y="142161"/>
            <a:ext cx="11978010" cy="503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SSELECT 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pizza_types.category,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SUM(order_details.quantity) AS quantity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pizza_types.pizza_type_id = pizzas.pizza_type_id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 ON order_details.pizza_id = pizzas.pizza_id</a:t>
            </a:r>
          </a:p>
          <a:p>
            <a:pPr algn="l">
              <a:lnSpc>
                <a:spcPts val="3686"/>
              </a:lnSpc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pizza_types.category</a:t>
            </a:r>
          </a:p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quantity DESC;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942" y="227886"/>
            <a:ext cx="2447509" cy="505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3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3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the necessary tables to find the total quantity of each pizza category ordered.</a:t>
            </a:r>
          </a:p>
          <a:p>
            <a:pPr algn="l">
              <a:lnSpc>
                <a:spcPts val="333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51206" y="2907080"/>
            <a:ext cx="2427530" cy="6351220"/>
          </a:xfrm>
          <a:custGeom>
            <a:avLst/>
            <a:gdLst/>
            <a:ahLst/>
            <a:cxnLst/>
            <a:rect r="r" b="b" t="t" l="l"/>
            <a:pathLst>
              <a:path h="6351220" w="2427530">
                <a:moveTo>
                  <a:pt x="0" y="0"/>
                </a:moveTo>
                <a:lnTo>
                  <a:pt x="2427529" y="0"/>
                </a:lnTo>
                <a:lnTo>
                  <a:pt x="2427529" y="6351220"/>
                </a:lnTo>
                <a:lnTo>
                  <a:pt x="0" y="635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14" t="0" r="-99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00878" y="307775"/>
            <a:ext cx="6233431" cy="525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6"/>
              </a:lnSpc>
            </a:pP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296"/>
              </a:lnSpc>
            </a:pP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HOUR(order_time) AS hour, COUNT(order_id) AS order_count</a:t>
            </a:r>
          </a:p>
          <a:p>
            <a:pPr algn="l">
              <a:lnSpc>
                <a:spcPts val="5296"/>
              </a:lnSpc>
            </a:pP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296"/>
              </a:lnSpc>
            </a:pP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orders</a:t>
            </a:r>
          </a:p>
          <a:p>
            <a:pPr algn="l">
              <a:lnSpc>
                <a:spcPts val="5296"/>
              </a:lnSpc>
              <a:spcBef>
                <a:spcPct val="0"/>
              </a:spcBef>
            </a:pP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</a:t>
            </a:r>
            <a:r>
              <a:rPr lang="en-US" sz="37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OUP BY HOUR(order_time);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3082" y="388085"/>
            <a:ext cx="2591190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</a:t>
            </a: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Determine the distribution of orders by hour of the day.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82730" y="5767869"/>
            <a:ext cx="5310760" cy="3319225"/>
          </a:xfrm>
          <a:custGeom>
            <a:avLst/>
            <a:gdLst/>
            <a:ahLst/>
            <a:cxnLst/>
            <a:rect r="r" b="b" t="t" l="l"/>
            <a:pathLst>
              <a:path h="3319225" w="5310760">
                <a:moveTo>
                  <a:pt x="0" y="0"/>
                </a:moveTo>
                <a:lnTo>
                  <a:pt x="5310760" y="0"/>
                </a:lnTo>
                <a:lnTo>
                  <a:pt x="5310760" y="3319225"/>
                </a:lnTo>
                <a:lnTo>
                  <a:pt x="0" y="331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38927" y="1528883"/>
            <a:ext cx="12241907" cy="316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category, COUNT(name)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OUP BY category;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3812" y="118862"/>
            <a:ext cx="2790295" cy="61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Join relevant tables to find the category-wise distribution of pizzas.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4652410" cy="8185856"/>
            <a:chOff x="0" y="0"/>
            <a:chExt cx="711312" cy="1251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312" cy="1251545"/>
            </a:xfrm>
            <a:custGeom>
              <a:avLst/>
              <a:gdLst/>
              <a:ahLst/>
              <a:cxnLst/>
              <a:rect r="r" b="b" t="t" l="l"/>
              <a:pathLst>
                <a:path h="1251545" w="711312">
                  <a:moveTo>
                    <a:pt x="237232" y="1232476"/>
                  </a:moveTo>
                  <a:cubicBezTo>
                    <a:pt x="273699" y="1243990"/>
                    <a:pt x="315158" y="1251545"/>
                    <a:pt x="355848" y="1251545"/>
                  </a:cubicBezTo>
                  <a:cubicBezTo>
                    <a:pt x="396539" y="1251545"/>
                    <a:pt x="435694" y="1245068"/>
                    <a:pt x="471777" y="1233554"/>
                  </a:cubicBezTo>
                  <a:cubicBezTo>
                    <a:pt x="472545" y="1233195"/>
                    <a:pt x="473313" y="1233195"/>
                    <a:pt x="474080" y="1232835"/>
                  </a:cubicBezTo>
                  <a:cubicBezTo>
                    <a:pt x="609587" y="1186780"/>
                    <a:pt x="709393" y="1065166"/>
                    <a:pt x="711312" y="913297"/>
                  </a:cubicBezTo>
                  <a:lnTo>
                    <a:pt x="711312" y="0"/>
                  </a:lnTo>
                  <a:lnTo>
                    <a:pt x="0" y="0"/>
                  </a:lnTo>
                  <a:lnTo>
                    <a:pt x="0" y="912619"/>
                  </a:lnTo>
                  <a:cubicBezTo>
                    <a:pt x="1919" y="1065885"/>
                    <a:pt x="100190" y="1187500"/>
                    <a:pt x="237232" y="1232476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1312" cy="116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52876" y="216079"/>
            <a:ext cx="12241907" cy="763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AVG(quantity)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(SELECT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orders.order_date, SUM(order_details.quantity) AS quantity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orders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 order_details ON orders.order_id = order_details.order_id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G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ROUP BY orders.order_date) AS order_quantity;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17097" y="7853715"/>
            <a:ext cx="4298510" cy="1614877"/>
          </a:xfrm>
          <a:custGeom>
            <a:avLst/>
            <a:gdLst/>
            <a:ahLst/>
            <a:cxnLst/>
            <a:rect r="r" b="b" t="t" l="l"/>
            <a:pathLst>
              <a:path h="1614877" w="4298510">
                <a:moveTo>
                  <a:pt x="0" y="0"/>
                </a:moveTo>
                <a:lnTo>
                  <a:pt x="4298510" y="0"/>
                </a:lnTo>
                <a:lnTo>
                  <a:pt x="4298510" y="1614877"/>
                </a:lnTo>
                <a:lnTo>
                  <a:pt x="0" y="161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24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3249" y="57150"/>
            <a:ext cx="2731419" cy="858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4"/>
              </a:lnSpc>
            </a:pPr>
            <a:r>
              <a:rPr lang="en-US" sz="40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</a:t>
            </a: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  <a:r>
              <a:rPr lang="en-US" sz="40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Group the orders by date and calculate the average number of pizzas ordered per day.</a:t>
            </a: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39" y="-296872"/>
            <a:ext cx="3524153" cy="6991230"/>
            <a:chOff x="0" y="0"/>
            <a:chExt cx="53881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8812" cy="1068897"/>
            </a:xfrm>
            <a:custGeom>
              <a:avLst/>
              <a:gdLst/>
              <a:ahLst/>
              <a:cxnLst/>
              <a:rect r="r" b="b" t="t" l="l"/>
              <a:pathLst>
                <a:path h="1068897" w="538812">
                  <a:moveTo>
                    <a:pt x="179701" y="1049828"/>
                  </a:moveTo>
                  <a:cubicBezTo>
                    <a:pt x="207324" y="1061342"/>
                    <a:pt x="238729" y="1068897"/>
                    <a:pt x="269551" y="1068897"/>
                  </a:cubicBezTo>
                  <a:cubicBezTo>
                    <a:pt x="300374" y="1068897"/>
                    <a:pt x="330034" y="1062420"/>
                    <a:pt x="357366" y="1050906"/>
                  </a:cubicBezTo>
                  <a:cubicBezTo>
                    <a:pt x="357948" y="1050547"/>
                    <a:pt x="358530" y="1050547"/>
                    <a:pt x="359111" y="1050188"/>
                  </a:cubicBezTo>
                  <a:cubicBezTo>
                    <a:pt x="461756" y="1004132"/>
                    <a:pt x="537358" y="882519"/>
                    <a:pt x="538812" y="734707"/>
                  </a:cubicBezTo>
                  <a:lnTo>
                    <a:pt x="53881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1454" y="883237"/>
                    <a:pt x="75893" y="1004853"/>
                    <a:pt x="179701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881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00192" y="-66675"/>
            <a:ext cx="14166581" cy="763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pizza_types.name,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SUM(order_details.quantity * pizzas.price) AS revenue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pizzas.pizza_type_id = pizza_types.pizza_type_id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 ON order_details.pizza_id = pizzas.pizza_id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pizza_types.name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 DESC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3;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99471" y="7177017"/>
            <a:ext cx="6683202" cy="2683219"/>
          </a:xfrm>
          <a:custGeom>
            <a:avLst/>
            <a:gdLst/>
            <a:ahLst/>
            <a:cxnLst/>
            <a:rect r="r" b="b" t="t" l="l"/>
            <a:pathLst>
              <a:path h="2683219" w="6683202">
                <a:moveTo>
                  <a:pt x="0" y="0"/>
                </a:moveTo>
                <a:lnTo>
                  <a:pt x="6683202" y="0"/>
                </a:lnTo>
                <a:lnTo>
                  <a:pt x="6683202" y="2683219"/>
                </a:lnTo>
                <a:lnTo>
                  <a:pt x="0" y="2683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3815" y="57150"/>
            <a:ext cx="2591190" cy="763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</a:t>
            </a: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ine the top 3 most ordered pizza types based on revenue.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75841" y="349678"/>
            <a:ext cx="11715753" cy="711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pizza_types.category,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SUM(order_details.quantity * pizzas.price) / (SELECT 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ROUND(SUM(order_details.quantity * pizzas.price),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2) AS total_Revenue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FROM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order_details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JOIN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pizzas ON pizzas.pizza_id = order_details.pizza_id) * 100 AS revenue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pizza_types.pizza_type_id = pizzas.pizza_type_id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 ON order_details.pizza_id = pizzas.pizza_id</a:t>
            </a:r>
          </a:p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pizza_types.category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revenue DESC;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90814" y="7093799"/>
            <a:ext cx="5435426" cy="2894188"/>
          </a:xfrm>
          <a:custGeom>
            <a:avLst/>
            <a:gdLst/>
            <a:ahLst/>
            <a:cxnLst/>
            <a:rect r="r" b="b" t="t" l="l"/>
            <a:pathLst>
              <a:path h="2894188" w="5435426">
                <a:moveTo>
                  <a:pt x="0" y="0"/>
                </a:moveTo>
                <a:lnTo>
                  <a:pt x="5435426" y="0"/>
                </a:lnTo>
                <a:lnTo>
                  <a:pt x="5435426" y="2894188"/>
                </a:lnTo>
                <a:lnTo>
                  <a:pt x="0" y="2894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0014" y="454453"/>
            <a:ext cx="3077889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Calculate the percentage contribution of each pizza type to total revenue.</a:t>
            </a: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12341" y="4119905"/>
            <a:ext cx="3175803" cy="5586821"/>
          </a:xfrm>
          <a:custGeom>
            <a:avLst/>
            <a:gdLst/>
            <a:ahLst/>
            <a:cxnLst/>
            <a:rect r="r" b="b" t="t" l="l"/>
            <a:pathLst>
              <a:path h="5586821" w="3175803">
                <a:moveTo>
                  <a:pt x="0" y="0"/>
                </a:moveTo>
                <a:lnTo>
                  <a:pt x="3175803" y="0"/>
                </a:lnTo>
                <a:lnTo>
                  <a:pt x="3175803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3790" y="508109"/>
            <a:ext cx="8226371" cy="75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order_date,</a:t>
            </a: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sum(revenue) over(order by order_Date) as cum_revenue </a:t>
            </a:r>
          </a:p>
          <a:p>
            <a:pPr algn="l">
              <a:lnSpc>
                <a:spcPts val="5087"/>
              </a:lnSpc>
            </a:pP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 (select orders.order_date, sum(order_details.quantity*pizzas.price) as revenue </a:t>
            </a:r>
          </a:p>
          <a:p>
            <a:pPr algn="l">
              <a:lnSpc>
                <a:spcPts val="5087"/>
              </a:lnSpc>
            </a:pP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order_details join pizzas</a:t>
            </a:r>
          </a:p>
          <a:p>
            <a:pPr algn="l">
              <a:lnSpc>
                <a:spcPts val="5087"/>
              </a:lnSpc>
            </a:pP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order_details.pizza_id = pizzas.pizza_id join orders</a:t>
            </a:r>
          </a:p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orders.order_id = order_details.order_id group by orders.order_date) as sales;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61112" y="410288"/>
            <a:ext cx="2790295" cy="56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Analyze the cumulative revenue generated over time.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644" y="-827817"/>
            <a:ext cx="4475429" cy="8075242"/>
            <a:chOff x="0" y="0"/>
            <a:chExt cx="684253" cy="1234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253" cy="1234633"/>
            </a:xfrm>
            <a:custGeom>
              <a:avLst/>
              <a:gdLst/>
              <a:ahLst/>
              <a:cxnLst/>
              <a:rect r="r" b="b" t="t" l="l"/>
              <a:pathLst>
                <a:path h="1234633" w="684253">
                  <a:moveTo>
                    <a:pt x="228208" y="1215564"/>
                  </a:moveTo>
                  <a:cubicBezTo>
                    <a:pt x="263288" y="1227078"/>
                    <a:pt x="303169" y="1234633"/>
                    <a:pt x="342311" y="1234633"/>
                  </a:cubicBezTo>
                  <a:cubicBezTo>
                    <a:pt x="381454" y="1234633"/>
                    <a:pt x="419120" y="1228156"/>
                    <a:pt x="453830" y="1216642"/>
                  </a:cubicBezTo>
                  <a:cubicBezTo>
                    <a:pt x="454569" y="1216283"/>
                    <a:pt x="455308" y="1216283"/>
                    <a:pt x="456046" y="1215924"/>
                  </a:cubicBezTo>
                  <a:cubicBezTo>
                    <a:pt x="586397" y="1169868"/>
                    <a:pt x="682407" y="1048254"/>
                    <a:pt x="684253" y="896761"/>
                  </a:cubicBezTo>
                  <a:lnTo>
                    <a:pt x="684253" y="0"/>
                  </a:lnTo>
                  <a:lnTo>
                    <a:pt x="0" y="0"/>
                  </a:lnTo>
                  <a:lnTo>
                    <a:pt x="0" y="896096"/>
                  </a:lnTo>
                  <a:cubicBezTo>
                    <a:pt x="1846" y="1048973"/>
                    <a:pt x="96379" y="1170588"/>
                    <a:pt x="228208" y="1215564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4253" cy="114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05720" y="319230"/>
            <a:ext cx="9931593" cy="958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name, revenue from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(select</a:t>
            </a: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category, name, revenue, rank() over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(partition by category order by revenue desc) as rn 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(select pizza_types.category, pizza_types.name,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sum((order_details.quantity) * pizzas.price) as revenue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 pizza_types</a:t>
            </a: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join</a:t>
            </a: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pizzas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pizza_types.pizza_type_id = pizzas.pizza_type_id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</a:t>
            </a: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order_details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 order_details.pizza_id = pizzas.pizza_id</a:t>
            </a:r>
          </a:p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by pizza_types.category, pizza_types.name) as a) as b</a:t>
            </a:r>
          </a:p>
          <a:p>
            <a:pPr algn="l">
              <a:lnSpc>
                <a:spcPts val="4740"/>
              </a:lnSpc>
              <a:spcBef>
                <a:spcPct val="0"/>
              </a:spcBef>
            </a:pP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where</a:t>
            </a:r>
            <a:r>
              <a:rPr lang="en-US" sz="33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rn&lt;=3;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26789" y="4946527"/>
            <a:ext cx="4544204" cy="5087151"/>
          </a:xfrm>
          <a:custGeom>
            <a:avLst/>
            <a:gdLst/>
            <a:ahLst/>
            <a:cxnLst/>
            <a:rect r="r" b="b" t="t" l="l"/>
            <a:pathLst>
              <a:path h="5087151" w="4544204">
                <a:moveTo>
                  <a:pt x="0" y="0"/>
                </a:moveTo>
                <a:lnTo>
                  <a:pt x="4544204" y="0"/>
                </a:lnTo>
                <a:lnTo>
                  <a:pt x="4544204" y="5087151"/>
                </a:lnTo>
                <a:lnTo>
                  <a:pt x="0" y="5087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2" r="-32109" b="-12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5531" y="57150"/>
            <a:ext cx="2740975" cy="861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4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13.</a:t>
            </a:r>
          </a:p>
          <a:p>
            <a:pPr algn="l">
              <a:lnSpc>
                <a:spcPts val="4279"/>
              </a:lnSpc>
            </a:pPr>
            <a:r>
              <a:rPr lang="en-US" sz="4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on revenue for each pizza category.</a:t>
            </a: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529278" y="-344804"/>
            <a:ext cx="4319412" cy="11662415"/>
            <a:chOff x="0" y="0"/>
            <a:chExt cx="660400" cy="1783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783080"/>
            </a:xfrm>
            <a:custGeom>
              <a:avLst/>
              <a:gdLst/>
              <a:ahLst/>
              <a:cxnLst/>
              <a:rect r="r" b="b" t="t" l="l"/>
              <a:pathLst>
                <a:path h="1783080" w="660400">
                  <a:moveTo>
                    <a:pt x="220252" y="1764011"/>
                  </a:moveTo>
                  <a:cubicBezTo>
                    <a:pt x="254109" y="1775525"/>
                    <a:pt x="292600" y="1783080"/>
                    <a:pt x="330378" y="1783080"/>
                  </a:cubicBezTo>
                  <a:cubicBezTo>
                    <a:pt x="368157" y="1783080"/>
                    <a:pt x="404509" y="1776603"/>
                    <a:pt x="438009" y="1765090"/>
                  </a:cubicBezTo>
                  <a:cubicBezTo>
                    <a:pt x="438723" y="1764730"/>
                    <a:pt x="439435" y="1764730"/>
                    <a:pt x="440148" y="1764371"/>
                  </a:cubicBezTo>
                  <a:cubicBezTo>
                    <a:pt x="565955" y="1718315"/>
                    <a:pt x="658618" y="1596701"/>
                    <a:pt x="660400" y="14330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431962"/>
                  </a:lnTo>
                  <a:cubicBezTo>
                    <a:pt x="1782" y="1597420"/>
                    <a:pt x="93019" y="1719035"/>
                    <a:pt x="220252" y="1764011"/>
                  </a:cubicBezTo>
                  <a:close/>
                </a:path>
              </a:pathLst>
            </a:custGeom>
            <a:solidFill>
              <a:srgbClr val="FA5733">
                <a:alpha val="62745"/>
              </a:srgbClr>
            </a:solidFill>
            <a:ln w="57150" cap="sq">
              <a:solidFill>
                <a:srgbClr val="000000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60400" cy="1694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5284" y="4504502"/>
            <a:ext cx="13382631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5"/>
              </a:lnSpc>
            </a:pPr>
            <a:r>
              <a:rPr lang="en-US" sz="13500">
                <a:solidFill>
                  <a:srgbClr val="FFEDCF"/>
                </a:solidFill>
                <a:latin typeface="Gulfs Display"/>
                <a:ea typeface="Gulfs Display"/>
                <a:cs typeface="Gulfs Display"/>
                <a:sym typeface="Gulfs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2610231"/>
            <a:ext cx="5003047" cy="8537548"/>
            <a:chOff x="0" y="0"/>
            <a:chExt cx="764922" cy="1305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4922" cy="1305316"/>
            </a:xfrm>
            <a:custGeom>
              <a:avLst/>
              <a:gdLst/>
              <a:ahLst/>
              <a:cxnLst/>
              <a:rect r="r" b="b" t="t" l="l"/>
              <a:pathLst>
                <a:path h="1305316" w="764922">
                  <a:moveTo>
                    <a:pt x="255112" y="1286247"/>
                  </a:moveTo>
                  <a:cubicBezTo>
                    <a:pt x="294327" y="1297760"/>
                    <a:pt x="338910" y="1305316"/>
                    <a:pt x="382667" y="1305316"/>
                  </a:cubicBezTo>
                  <a:cubicBezTo>
                    <a:pt x="426425" y="1305316"/>
                    <a:pt x="468531" y="1298839"/>
                    <a:pt x="507333" y="1287325"/>
                  </a:cubicBezTo>
                  <a:cubicBezTo>
                    <a:pt x="508160" y="1286965"/>
                    <a:pt x="508985" y="1286965"/>
                    <a:pt x="509810" y="1286606"/>
                  </a:cubicBezTo>
                  <a:cubicBezTo>
                    <a:pt x="655529" y="1240551"/>
                    <a:pt x="762858" y="1118937"/>
                    <a:pt x="764922" y="965874"/>
                  </a:cubicBezTo>
                  <a:lnTo>
                    <a:pt x="764922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2064" y="1119656"/>
                    <a:pt x="107741" y="1241271"/>
                    <a:pt x="255112" y="1286247"/>
                  </a:cubicBezTo>
                  <a:close/>
                </a:path>
              </a:pathLst>
            </a:custGeom>
            <a:solidFill>
              <a:srgbClr val="FA573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4922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87539" y="2610231"/>
            <a:ext cx="4306877" cy="43068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5733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74674" y="2897366"/>
            <a:ext cx="3732607" cy="3732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07280" y="1581531"/>
            <a:ext cx="81153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6999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2442" y="3629725"/>
            <a:ext cx="71510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Name : Pizza Sales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2442" y="4582694"/>
            <a:ext cx="682374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Name : pizzas, orders, order_details, pizza_types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5178" y="7555280"/>
            <a:ext cx="810278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Types : Excel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2442" y="6069380"/>
            <a:ext cx="810278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1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Size : 97, 21k, 48k &amp; 33 respectively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776" y="0"/>
            <a:ext cx="3164679" cy="8537548"/>
            <a:chOff x="0" y="0"/>
            <a:chExt cx="483851" cy="1305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851" cy="1305316"/>
            </a:xfrm>
            <a:custGeom>
              <a:avLst/>
              <a:gdLst/>
              <a:ahLst/>
              <a:cxnLst/>
              <a:rect r="r" b="b" t="t" l="l"/>
              <a:pathLst>
                <a:path h="1305316" w="483851">
                  <a:moveTo>
                    <a:pt x="161371" y="1286247"/>
                  </a:moveTo>
                  <a:cubicBezTo>
                    <a:pt x="186177" y="1297760"/>
                    <a:pt x="214378" y="1305316"/>
                    <a:pt x="242056" y="1305316"/>
                  </a:cubicBezTo>
                  <a:cubicBezTo>
                    <a:pt x="269735" y="1305316"/>
                    <a:pt x="296369" y="1298839"/>
                    <a:pt x="320914" y="1287325"/>
                  </a:cubicBezTo>
                  <a:cubicBezTo>
                    <a:pt x="321436" y="1286965"/>
                    <a:pt x="321958" y="1286965"/>
                    <a:pt x="322480" y="1286606"/>
                  </a:cubicBezTo>
                  <a:cubicBezTo>
                    <a:pt x="414655" y="1240551"/>
                    <a:pt x="482546" y="1118937"/>
                    <a:pt x="483851" y="965874"/>
                  </a:cubicBezTo>
                  <a:lnTo>
                    <a:pt x="483851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306" y="1119656"/>
                    <a:pt x="68152" y="1241271"/>
                    <a:pt x="161371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851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3579454" y="2653216"/>
            <a:ext cx="3632701" cy="8537548"/>
            <a:chOff x="0" y="0"/>
            <a:chExt cx="555408" cy="13053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5408" cy="1305316"/>
            </a:xfrm>
            <a:custGeom>
              <a:avLst/>
              <a:gdLst/>
              <a:ahLst/>
              <a:cxnLst/>
              <a:rect r="r" b="b" t="t" l="l"/>
              <a:pathLst>
                <a:path h="1305316" w="555408">
                  <a:moveTo>
                    <a:pt x="185236" y="1286247"/>
                  </a:moveTo>
                  <a:cubicBezTo>
                    <a:pt x="213710" y="1297760"/>
                    <a:pt x="246082" y="1305316"/>
                    <a:pt x="277853" y="1305316"/>
                  </a:cubicBezTo>
                  <a:cubicBezTo>
                    <a:pt x="309626" y="1305316"/>
                    <a:pt x="340199" y="1298839"/>
                    <a:pt x="368373" y="1287325"/>
                  </a:cubicBezTo>
                  <a:cubicBezTo>
                    <a:pt x="368973" y="1286965"/>
                    <a:pt x="369573" y="1286965"/>
                    <a:pt x="370172" y="1286606"/>
                  </a:cubicBezTo>
                  <a:cubicBezTo>
                    <a:pt x="475978" y="1240551"/>
                    <a:pt x="553909" y="1118937"/>
                    <a:pt x="555408" y="965874"/>
                  </a:cubicBezTo>
                  <a:lnTo>
                    <a:pt x="555408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499" y="1119656"/>
                    <a:pt x="78231" y="1241271"/>
                    <a:pt x="185236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5408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12155" y="-135195"/>
            <a:ext cx="3502030" cy="7650060"/>
            <a:chOff x="0" y="0"/>
            <a:chExt cx="535429" cy="11696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429" cy="1169627"/>
            </a:xfrm>
            <a:custGeom>
              <a:avLst/>
              <a:gdLst/>
              <a:ahLst/>
              <a:cxnLst/>
              <a:rect r="r" b="b" t="t" l="l"/>
              <a:pathLst>
                <a:path h="1169627" w="535429">
                  <a:moveTo>
                    <a:pt x="178573" y="1150557"/>
                  </a:moveTo>
                  <a:cubicBezTo>
                    <a:pt x="206023" y="1162071"/>
                    <a:pt x="237230" y="1169627"/>
                    <a:pt x="267859" y="1169627"/>
                  </a:cubicBezTo>
                  <a:cubicBezTo>
                    <a:pt x="298489" y="1169627"/>
                    <a:pt x="327962" y="1163150"/>
                    <a:pt x="355123" y="1151636"/>
                  </a:cubicBezTo>
                  <a:cubicBezTo>
                    <a:pt x="355701" y="1151276"/>
                    <a:pt x="356279" y="1151276"/>
                    <a:pt x="356857" y="1150917"/>
                  </a:cubicBezTo>
                  <a:cubicBezTo>
                    <a:pt x="458857" y="1104862"/>
                    <a:pt x="533985" y="983248"/>
                    <a:pt x="535429" y="833198"/>
                  </a:cubicBezTo>
                  <a:lnTo>
                    <a:pt x="535429" y="0"/>
                  </a:lnTo>
                  <a:lnTo>
                    <a:pt x="0" y="0"/>
                  </a:lnTo>
                  <a:lnTo>
                    <a:pt x="0" y="832580"/>
                  </a:lnTo>
                  <a:cubicBezTo>
                    <a:pt x="1445" y="983966"/>
                    <a:pt x="75417" y="1105582"/>
                    <a:pt x="178573" y="115055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5429" cy="1080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01745" y="-135195"/>
            <a:ext cx="3554715" cy="8537548"/>
            <a:chOff x="0" y="0"/>
            <a:chExt cx="543485" cy="13053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3485" cy="1305316"/>
            </a:xfrm>
            <a:custGeom>
              <a:avLst/>
              <a:gdLst/>
              <a:ahLst/>
              <a:cxnLst/>
              <a:rect r="r" b="b" t="t" l="l"/>
              <a:pathLst>
                <a:path h="1305316" w="543485">
                  <a:moveTo>
                    <a:pt x="181259" y="1286247"/>
                  </a:moveTo>
                  <a:cubicBezTo>
                    <a:pt x="209122" y="1297760"/>
                    <a:pt x="240799" y="1305316"/>
                    <a:pt x="271889" y="1305316"/>
                  </a:cubicBezTo>
                  <a:cubicBezTo>
                    <a:pt x="302979" y="1305316"/>
                    <a:pt x="332896" y="1298839"/>
                    <a:pt x="360465" y="1287325"/>
                  </a:cubicBezTo>
                  <a:cubicBezTo>
                    <a:pt x="361052" y="1286965"/>
                    <a:pt x="361639" y="1286965"/>
                    <a:pt x="362225" y="1286606"/>
                  </a:cubicBezTo>
                  <a:cubicBezTo>
                    <a:pt x="465760" y="1240551"/>
                    <a:pt x="542018" y="1118937"/>
                    <a:pt x="543485" y="965874"/>
                  </a:cubicBezTo>
                  <a:lnTo>
                    <a:pt x="543485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466" y="1119656"/>
                    <a:pt x="76551" y="1241271"/>
                    <a:pt x="181259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3485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0714185" y="2520480"/>
            <a:ext cx="3787559" cy="8537548"/>
            <a:chOff x="0" y="0"/>
            <a:chExt cx="579084" cy="13053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9084" cy="1305316"/>
            </a:xfrm>
            <a:custGeom>
              <a:avLst/>
              <a:gdLst/>
              <a:ahLst/>
              <a:cxnLst/>
              <a:rect r="r" b="b" t="t" l="l"/>
              <a:pathLst>
                <a:path h="1305316" w="579084">
                  <a:moveTo>
                    <a:pt x="193132" y="1286247"/>
                  </a:moveTo>
                  <a:cubicBezTo>
                    <a:pt x="222821" y="1297760"/>
                    <a:pt x="256572" y="1305316"/>
                    <a:pt x="289698" y="1305316"/>
                  </a:cubicBezTo>
                  <a:cubicBezTo>
                    <a:pt x="322825" y="1305316"/>
                    <a:pt x="354701" y="1298839"/>
                    <a:pt x="384077" y="1287325"/>
                  </a:cubicBezTo>
                  <a:cubicBezTo>
                    <a:pt x="384702" y="1286965"/>
                    <a:pt x="385327" y="1286965"/>
                    <a:pt x="385952" y="1286606"/>
                  </a:cubicBezTo>
                  <a:cubicBezTo>
                    <a:pt x="496269" y="1240551"/>
                    <a:pt x="577522" y="1118937"/>
                    <a:pt x="579084" y="965874"/>
                  </a:cubicBezTo>
                  <a:lnTo>
                    <a:pt x="579084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563" y="1119656"/>
                    <a:pt x="81566" y="1241271"/>
                    <a:pt x="193132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79084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12984" y="628650"/>
            <a:ext cx="2591190" cy="357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796" indent="-415898" lvl="1">
              <a:lnSpc>
                <a:spcPts val="4045"/>
              </a:lnSpc>
              <a:buAutoNum type="arabicPeriod" startAt="1"/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Retrieve           the total number of orders placed.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00210" y="4325924"/>
            <a:ext cx="2591190" cy="45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796" indent="-415898" lvl="1">
              <a:lnSpc>
                <a:spcPts val="4045"/>
              </a:lnSpc>
              <a:buAutoNum type="arabicPeriod" startAt="1"/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Calculate the total revenue generated from pizza sales.</a:t>
            </a: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736030" y="388166"/>
            <a:ext cx="2591190" cy="45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the highest-priced pizza.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409510" y="4190729"/>
            <a:ext cx="2591190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the most common pizza size ordered.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025620" y="388166"/>
            <a:ext cx="2591190" cy="712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ist the top 5 most ordered pizza types along with their quantities.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388673" y="0"/>
            <a:ext cx="2438583" cy="243858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83501" y="7514865"/>
            <a:ext cx="2438583" cy="243858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176513" y="81897"/>
            <a:ext cx="2438583" cy="24385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776" y="0"/>
            <a:ext cx="3164679" cy="8537548"/>
            <a:chOff x="0" y="0"/>
            <a:chExt cx="483851" cy="1305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851" cy="1305316"/>
            </a:xfrm>
            <a:custGeom>
              <a:avLst/>
              <a:gdLst/>
              <a:ahLst/>
              <a:cxnLst/>
              <a:rect r="r" b="b" t="t" l="l"/>
              <a:pathLst>
                <a:path h="1305316" w="483851">
                  <a:moveTo>
                    <a:pt x="161371" y="1286247"/>
                  </a:moveTo>
                  <a:cubicBezTo>
                    <a:pt x="186177" y="1297760"/>
                    <a:pt x="214378" y="1305316"/>
                    <a:pt x="242056" y="1305316"/>
                  </a:cubicBezTo>
                  <a:cubicBezTo>
                    <a:pt x="269735" y="1305316"/>
                    <a:pt x="296369" y="1298839"/>
                    <a:pt x="320914" y="1287325"/>
                  </a:cubicBezTo>
                  <a:cubicBezTo>
                    <a:pt x="321436" y="1286965"/>
                    <a:pt x="321958" y="1286965"/>
                    <a:pt x="322480" y="1286606"/>
                  </a:cubicBezTo>
                  <a:cubicBezTo>
                    <a:pt x="414655" y="1240551"/>
                    <a:pt x="482546" y="1118937"/>
                    <a:pt x="483851" y="965874"/>
                  </a:cubicBezTo>
                  <a:lnTo>
                    <a:pt x="483851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306" y="1119656"/>
                    <a:pt x="68152" y="1241271"/>
                    <a:pt x="161371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851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3579454" y="2653216"/>
            <a:ext cx="3632701" cy="8537548"/>
            <a:chOff x="0" y="0"/>
            <a:chExt cx="555408" cy="13053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5408" cy="1305316"/>
            </a:xfrm>
            <a:custGeom>
              <a:avLst/>
              <a:gdLst/>
              <a:ahLst/>
              <a:cxnLst/>
              <a:rect r="r" b="b" t="t" l="l"/>
              <a:pathLst>
                <a:path h="1305316" w="555408">
                  <a:moveTo>
                    <a:pt x="185236" y="1286247"/>
                  </a:moveTo>
                  <a:cubicBezTo>
                    <a:pt x="213710" y="1297760"/>
                    <a:pt x="246082" y="1305316"/>
                    <a:pt x="277853" y="1305316"/>
                  </a:cubicBezTo>
                  <a:cubicBezTo>
                    <a:pt x="309626" y="1305316"/>
                    <a:pt x="340199" y="1298839"/>
                    <a:pt x="368373" y="1287325"/>
                  </a:cubicBezTo>
                  <a:cubicBezTo>
                    <a:pt x="368973" y="1286965"/>
                    <a:pt x="369573" y="1286965"/>
                    <a:pt x="370172" y="1286606"/>
                  </a:cubicBezTo>
                  <a:cubicBezTo>
                    <a:pt x="475978" y="1240551"/>
                    <a:pt x="553909" y="1118937"/>
                    <a:pt x="555408" y="965874"/>
                  </a:cubicBezTo>
                  <a:lnTo>
                    <a:pt x="555408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499" y="1119656"/>
                    <a:pt x="78231" y="1241271"/>
                    <a:pt x="185236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5408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12155" y="-135195"/>
            <a:ext cx="3502030" cy="7650060"/>
            <a:chOff x="0" y="0"/>
            <a:chExt cx="535429" cy="11696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429" cy="1169627"/>
            </a:xfrm>
            <a:custGeom>
              <a:avLst/>
              <a:gdLst/>
              <a:ahLst/>
              <a:cxnLst/>
              <a:rect r="r" b="b" t="t" l="l"/>
              <a:pathLst>
                <a:path h="1169627" w="535429">
                  <a:moveTo>
                    <a:pt x="178573" y="1150557"/>
                  </a:moveTo>
                  <a:cubicBezTo>
                    <a:pt x="206023" y="1162071"/>
                    <a:pt x="237230" y="1169627"/>
                    <a:pt x="267859" y="1169627"/>
                  </a:cubicBezTo>
                  <a:cubicBezTo>
                    <a:pt x="298489" y="1169627"/>
                    <a:pt x="327962" y="1163150"/>
                    <a:pt x="355123" y="1151636"/>
                  </a:cubicBezTo>
                  <a:cubicBezTo>
                    <a:pt x="355701" y="1151276"/>
                    <a:pt x="356279" y="1151276"/>
                    <a:pt x="356857" y="1150917"/>
                  </a:cubicBezTo>
                  <a:cubicBezTo>
                    <a:pt x="458857" y="1104862"/>
                    <a:pt x="533985" y="983248"/>
                    <a:pt x="535429" y="833198"/>
                  </a:cubicBezTo>
                  <a:lnTo>
                    <a:pt x="535429" y="0"/>
                  </a:lnTo>
                  <a:lnTo>
                    <a:pt x="0" y="0"/>
                  </a:lnTo>
                  <a:lnTo>
                    <a:pt x="0" y="832580"/>
                  </a:lnTo>
                  <a:cubicBezTo>
                    <a:pt x="1445" y="983966"/>
                    <a:pt x="75417" y="1105582"/>
                    <a:pt x="178573" y="115055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5429" cy="1080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01745" y="-135195"/>
            <a:ext cx="3554715" cy="8537548"/>
            <a:chOff x="0" y="0"/>
            <a:chExt cx="543485" cy="13053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3485" cy="1305316"/>
            </a:xfrm>
            <a:custGeom>
              <a:avLst/>
              <a:gdLst/>
              <a:ahLst/>
              <a:cxnLst/>
              <a:rect r="r" b="b" t="t" l="l"/>
              <a:pathLst>
                <a:path h="1305316" w="543485">
                  <a:moveTo>
                    <a:pt x="181259" y="1286247"/>
                  </a:moveTo>
                  <a:cubicBezTo>
                    <a:pt x="209122" y="1297760"/>
                    <a:pt x="240799" y="1305316"/>
                    <a:pt x="271889" y="1305316"/>
                  </a:cubicBezTo>
                  <a:cubicBezTo>
                    <a:pt x="302979" y="1305316"/>
                    <a:pt x="332896" y="1298839"/>
                    <a:pt x="360465" y="1287325"/>
                  </a:cubicBezTo>
                  <a:cubicBezTo>
                    <a:pt x="361052" y="1286965"/>
                    <a:pt x="361639" y="1286965"/>
                    <a:pt x="362225" y="1286606"/>
                  </a:cubicBezTo>
                  <a:cubicBezTo>
                    <a:pt x="465760" y="1240551"/>
                    <a:pt x="542018" y="1118937"/>
                    <a:pt x="543485" y="965874"/>
                  </a:cubicBezTo>
                  <a:lnTo>
                    <a:pt x="543485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466" y="1119656"/>
                    <a:pt x="76551" y="1241271"/>
                    <a:pt x="181259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3485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0714185" y="2520480"/>
            <a:ext cx="3787559" cy="8537548"/>
            <a:chOff x="0" y="0"/>
            <a:chExt cx="579084" cy="13053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9084" cy="1305316"/>
            </a:xfrm>
            <a:custGeom>
              <a:avLst/>
              <a:gdLst/>
              <a:ahLst/>
              <a:cxnLst/>
              <a:rect r="r" b="b" t="t" l="l"/>
              <a:pathLst>
                <a:path h="1305316" w="579084">
                  <a:moveTo>
                    <a:pt x="193132" y="1286247"/>
                  </a:moveTo>
                  <a:cubicBezTo>
                    <a:pt x="222821" y="1297760"/>
                    <a:pt x="256572" y="1305316"/>
                    <a:pt x="289698" y="1305316"/>
                  </a:cubicBezTo>
                  <a:cubicBezTo>
                    <a:pt x="322825" y="1305316"/>
                    <a:pt x="354701" y="1298839"/>
                    <a:pt x="384077" y="1287325"/>
                  </a:cubicBezTo>
                  <a:cubicBezTo>
                    <a:pt x="384702" y="1286965"/>
                    <a:pt x="385327" y="1286965"/>
                    <a:pt x="385952" y="1286606"/>
                  </a:cubicBezTo>
                  <a:cubicBezTo>
                    <a:pt x="496269" y="1240551"/>
                    <a:pt x="577522" y="1118937"/>
                    <a:pt x="579084" y="965874"/>
                  </a:cubicBezTo>
                  <a:lnTo>
                    <a:pt x="579084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563" y="1119656"/>
                    <a:pt x="81566" y="1241271"/>
                    <a:pt x="193132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79084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41421" y="369116"/>
            <a:ext cx="2447509" cy="505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3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6.</a:t>
            </a:r>
          </a:p>
          <a:p>
            <a:pPr algn="l">
              <a:lnSpc>
                <a:spcPts val="3337"/>
              </a:lnSpc>
            </a:pPr>
          </a:p>
          <a:p>
            <a:pPr algn="l">
              <a:lnSpc>
                <a:spcPts val="3337"/>
              </a:lnSpc>
            </a:pPr>
            <a:r>
              <a:rPr lang="en-US" sz="31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Join the necessary tables to find the total quantity of each pizza category ordered.</a:t>
            </a:r>
          </a:p>
          <a:p>
            <a:pPr algn="l">
              <a:lnSpc>
                <a:spcPts val="333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100210" y="4325924"/>
            <a:ext cx="2591190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7.</a:t>
            </a: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Determine the distribution of orders by hour of the day.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736030" y="388166"/>
            <a:ext cx="2790295" cy="61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Join relevant tables to find the category-wise distribution of pizzas.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269281" y="3746985"/>
            <a:ext cx="2731419" cy="858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4"/>
              </a:lnSpc>
            </a:pPr>
            <a:r>
              <a:rPr lang="en-US" sz="40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9.</a:t>
            </a: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  <a:r>
              <a:rPr lang="en-US" sz="40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Group the orders by date and calculate the average number of pizzas ordered per day.</a:t>
            </a: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  <a:p>
            <a:pPr algn="l">
              <a:lnSpc>
                <a:spcPts val="426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025620" y="388166"/>
            <a:ext cx="2591190" cy="763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</a:t>
            </a: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ine the top 3 most ordered pizza types based on revenue.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388673" y="0"/>
            <a:ext cx="2438583" cy="243858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83501" y="7514865"/>
            <a:ext cx="2438583" cy="243858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176513" y="81897"/>
            <a:ext cx="2438583" cy="24385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88412" y="2438583"/>
            <a:ext cx="3632701" cy="8537548"/>
            <a:chOff x="0" y="0"/>
            <a:chExt cx="555408" cy="1305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5408" cy="1305316"/>
            </a:xfrm>
            <a:custGeom>
              <a:avLst/>
              <a:gdLst/>
              <a:ahLst/>
              <a:cxnLst/>
              <a:rect r="r" b="b" t="t" l="l"/>
              <a:pathLst>
                <a:path h="1305316" w="555408">
                  <a:moveTo>
                    <a:pt x="185236" y="1286247"/>
                  </a:moveTo>
                  <a:cubicBezTo>
                    <a:pt x="213710" y="1297760"/>
                    <a:pt x="246082" y="1305316"/>
                    <a:pt x="277853" y="1305316"/>
                  </a:cubicBezTo>
                  <a:cubicBezTo>
                    <a:pt x="309626" y="1305316"/>
                    <a:pt x="340199" y="1298839"/>
                    <a:pt x="368373" y="1287325"/>
                  </a:cubicBezTo>
                  <a:cubicBezTo>
                    <a:pt x="368973" y="1286965"/>
                    <a:pt x="369573" y="1286965"/>
                    <a:pt x="370172" y="1286606"/>
                  </a:cubicBezTo>
                  <a:cubicBezTo>
                    <a:pt x="475978" y="1240551"/>
                    <a:pt x="553909" y="1118937"/>
                    <a:pt x="555408" y="965874"/>
                  </a:cubicBezTo>
                  <a:lnTo>
                    <a:pt x="555408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499" y="1119656"/>
                    <a:pt x="78231" y="1241271"/>
                    <a:pt x="185236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5408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73934" y="0"/>
            <a:ext cx="3502030" cy="6707357"/>
            <a:chOff x="0" y="0"/>
            <a:chExt cx="535429" cy="1025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429" cy="1025496"/>
            </a:xfrm>
            <a:custGeom>
              <a:avLst/>
              <a:gdLst/>
              <a:ahLst/>
              <a:cxnLst/>
              <a:rect r="r" b="b" t="t" l="l"/>
              <a:pathLst>
                <a:path h="1025496" w="535429">
                  <a:moveTo>
                    <a:pt x="178573" y="1006427"/>
                  </a:moveTo>
                  <a:cubicBezTo>
                    <a:pt x="206023" y="1017940"/>
                    <a:pt x="237230" y="1025496"/>
                    <a:pt x="267859" y="1025496"/>
                  </a:cubicBezTo>
                  <a:cubicBezTo>
                    <a:pt x="298489" y="1025496"/>
                    <a:pt x="327962" y="1019019"/>
                    <a:pt x="355123" y="1007505"/>
                  </a:cubicBezTo>
                  <a:cubicBezTo>
                    <a:pt x="355701" y="1007145"/>
                    <a:pt x="356279" y="1007145"/>
                    <a:pt x="356857" y="1006786"/>
                  </a:cubicBezTo>
                  <a:cubicBezTo>
                    <a:pt x="458857" y="960731"/>
                    <a:pt x="533985" y="839117"/>
                    <a:pt x="535429" y="692269"/>
                  </a:cubicBezTo>
                  <a:lnTo>
                    <a:pt x="535429" y="0"/>
                  </a:lnTo>
                  <a:lnTo>
                    <a:pt x="0" y="0"/>
                  </a:lnTo>
                  <a:lnTo>
                    <a:pt x="0" y="691755"/>
                  </a:lnTo>
                  <a:cubicBezTo>
                    <a:pt x="1445" y="839836"/>
                    <a:pt x="75417" y="961451"/>
                    <a:pt x="178573" y="100642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5429" cy="936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228785" y="2576145"/>
            <a:ext cx="3787559" cy="8537548"/>
            <a:chOff x="0" y="0"/>
            <a:chExt cx="579084" cy="13053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9084" cy="1305316"/>
            </a:xfrm>
            <a:custGeom>
              <a:avLst/>
              <a:gdLst/>
              <a:ahLst/>
              <a:cxnLst/>
              <a:rect r="r" b="b" t="t" l="l"/>
              <a:pathLst>
                <a:path h="1305316" w="579084">
                  <a:moveTo>
                    <a:pt x="193132" y="1286247"/>
                  </a:moveTo>
                  <a:cubicBezTo>
                    <a:pt x="222821" y="1297760"/>
                    <a:pt x="256572" y="1305316"/>
                    <a:pt x="289698" y="1305316"/>
                  </a:cubicBezTo>
                  <a:cubicBezTo>
                    <a:pt x="322825" y="1305316"/>
                    <a:pt x="354701" y="1298839"/>
                    <a:pt x="384077" y="1287325"/>
                  </a:cubicBezTo>
                  <a:cubicBezTo>
                    <a:pt x="384702" y="1286965"/>
                    <a:pt x="385327" y="1286965"/>
                    <a:pt x="385952" y="1286606"/>
                  </a:cubicBezTo>
                  <a:cubicBezTo>
                    <a:pt x="496269" y="1240551"/>
                    <a:pt x="577522" y="1118937"/>
                    <a:pt x="579084" y="965874"/>
                  </a:cubicBezTo>
                  <a:lnTo>
                    <a:pt x="579084" y="0"/>
                  </a:lnTo>
                  <a:lnTo>
                    <a:pt x="0" y="0"/>
                  </a:lnTo>
                  <a:lnTo>
                    <a:pt x="0" y="965157"/>
                  </a:lnTo>
                  <a:cubicBezTo>
                    <a:pt x="1563" y="1119656"/>
                    <a:pt x="81566" y="1241271"/>
                    <a:pt x="193132" y="1286247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9084" cy="1216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6431" y="4325924"/>
            <a:ext cx="3077889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Calculate the percentage contribution of each pizza type to total revenue.</a:t>
            </a: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36030" y="388166"/>
            <a:ext cx="2790295" cy="560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Analyze the cumulative revenue generated over time.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827256" y="3580265"/>
            <a:ext cx="2740975" cy="861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4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13.</a:t>
            </a:r>
          </a:p>
          <a:p>
            <a:pPr algn="l">
              <a:lnSpc>
                <a:spcPts val="4279"/>
              </a:lnSpc>
            </a:pPr>
            <a:r>
              <a:rPr lang="en-US" sz="4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Determine the top 3 most ordered pizza types based on revenue for each pizza category.</a:t>
            </a: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  <a:p>
            <a:pPr algn="l">
              <a:lnSpc>
                <a:spcPts val="42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388673" y="0"/>
            <a:ext cx="2438583" cy="243858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636611" y="7669980"/>
            <a:ext cx="2438583" cy="24385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58061" y="5408972"/>
            <a:ext cx="5506531" cy="2945354"/>
          </a:xfrm>
          <a:custGeom>
            <a:avLst/>
            <a:gdLst/>
            <a:ahLst/>
            <a:cxnLst/>
            <a:rect r="r" b="b" t="t" l="l"/>
            <a:pathLst>
              <a:path h="2945354" w="5506531">
                <a:moveTo>
                  <a:pt x="0" y="0"/>
                </a:moveTo>
                <a:lnTo>
                  <a:pt x="5506531" y="0"/>
                </a:lnTo>
                <a:lnTo>
                  <a:pt x="5506531" y="2945354"/>
                </a:lnTo>
                <a:lnTo>
                  <a:pt x="0" y="2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88254" y="1175543"/>
            <a:ext cx="8362277" cy="352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2"/>
              </a:lnSpc>
            </a:pPr>
            <a:r>
              <a:rPr lang="en-US" sz="40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692"/>
              </a:lnSpc>
            </a:pPr>
            <a:r>
              <a:rPr lang="en-US" sz="40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COUNT(order_id) AS total_orders</a:t>
            </a:r>
          </a:p>
          <a:p>
            <a:pPr algn="l">
              <a:lnSpc>
                <a:spcPts val="5692"/>
              </a:lnSpc>
            </a:pPr>
            <a:r>
              <a:rPr lang="en-US" sz="40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692"/>
              </a:lnSpc>
              <a:spcBef>
                <a:spcPct val="0"/>
              </a:spcBef>
            </a:pPr>
            <a:r>
              <a:rPr lang="en-US" sz="40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3364" y="845764"/>
            <a:ext cx="2591190" cy="357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796" indent="-415898" lvl="1">
              <a:lnSpc>
                <a:spcPts val="4045"/>
              </a:lnSpc>
              <a:buAutoNum type="arabicPeriod" startAt="1"/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Retrieve           the total number of orders placed.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31612" y="6229782"/>
            <a:ext cx="5533667" cy="2860918"/>
          </a:xfrm>
          <a:custGeom>
            <a:avLst/>
            <a:gdLst/>
            <a:ahLst/>
            <a:cxnLst/>
            <a:rect r="r" b="b" t="t" l="l"/>
            <a:pathLst>
              <a:path h="2860918" w="5533667">
                <a:moveTo>
                  <a:pt x="0" y="0"/>
                </a:moveTo>
                <a:lnTo>
                  <a:pt x="5533667" y="0"/>
                </a:lnTo>
                <a:lnTo>
                  <a:pt x="5533667" y="2860918"/>
                </a:lnTo>
                <a:lnTo>
                  <a:pt x="0" y="286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46093" y="1093500"/>
            <a:ext cx="12241907" cy="444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ROUND(SUM(order_details.quantity * pizzas.price),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2) AS total_Revenue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pizzas.pizza_id = order_details.pizza_id;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3364" y="321717"/>
            <a:ext cx="2591190" cy="45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796" indent="-415898" lvl="1">
              <a:lnSpc>
                <a:spcPts val="4045"/>
              </a:lnSpc>
              <a:buAutoNum type="arabicPeriod" startAt="1"/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Calculate the total revenue generated from pizza sales.</a:t>
            </a: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46093" y="1093500"/>
            <a:ext cx="12241907" cy="572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pizza_types.name, pizzas.price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pizza_types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 ON pizza_types.pizza_type_id = pizzas.pizza_type_id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pizzas.price DESC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 1;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604402" y="7005150"/>
            <a:ext cx="6654898" cy="1868041"/>
          </a:xfrm>
          <a:custGeom>
            <a:avLst/>
            <a:gdLst/>
            <a:ahLst/>
            <a:cxnLst/>
            <a:rect r="r" b="b" t="t" l="l"/>
            <a:pathLst>
              <a:path h="1868041" w="6654898">
                <a:moveTo>
                  <a:pt x="0" y="0"/>
                </a:moveTo>
                <a:lnTo>
                  <a:pt x="6654898" y="0"/>
                </a:lnTo>
                <a:lnTo>
                  <a:pt x="6654898" y="1868041"/>
                </a:lnTo>
                <a:lnTo>
                  <a:pt x="0" y="1868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3364" y="211184"/>
            <a:ext cx="2591190" cy="45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the highest-priced pizza.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466" y="-761448"/>
            <a:ext cx="5116987" cy="6991230"/>
            <a:chOff x="0" y="0"/>
            <a:chExt cx="782342" cy="1068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2342" cy="1068897"/>
            </a:xfrm>
            <a:custGeom>
              <a:avLst/>
              <a:gdLst/>
              <a:ahLst/>
              <a:cxnLst/>
              <a:rect r="r" b="b" t="t" l="l"/>
              <a:pathLst>
                <a:path h="1068897" w="782342">
                  <a:moveTo>
                    <a:pt x="260922" y="1049828"/>
                  </a:moveTo>
                  <a:cubicBezTo>
                    <a:pt x="301030" y="1061342"/>
                    <a:pt x="346629" y="1068897"/>
                    <a:pt x="391382" y="1068897"/>
                  </a:cubicBezTo>
                  <a:cubicBezTo>
                    <a:pt x="436136" y="1068897"/>
                    <a:pt x="479201" y="1062420"/>
                    <a:pt x="518887" y="1050906"/>
                  </a:cubicBezTo>
                  <a:cubicBezTo>
                    <a:pt x="519732" y="1050547"/>
                    <a:pt x="520576" y="1050547"/>
                    <a:pt x="521420" y="1050188"/>
                  </a:cubicBezTo>
                  <a:cubicBezTo>
                    <a:pt x="670458" y="1004132"/>
                    <a:pt x="780231" y="882519"/>
                    <a:pt x="782342" y="734707"/>
                  </a:cubicBezTo>
                  <a:lnTo>
                    <a:pt x="782342" y="0"/>
                  </a:lnTo>
                  <a:lnTo>
                    <a:pt x="0" y="0"/>
                  </a:lnTo>
                  <a:lnTo>
                    <a:pt x="0" y="734161"/>
                  </a:lnTo>
                  <a:cubicBezTo>
                    <a:pt x="2111" y="883237"/>
                    <a:pt x="110195" y="1004853"/>
                    <a:pt x="260922" y="1049828"/>
                  </a:cubicBezTo>
                  <a:close/>
                </a:path>
              </a:pathLst>
            </a:custGeom>
            <a:solidFill>
              <a:srgbClr val="FA573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82342" cy="979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46093" y="1093500"/>
            <a:ext cx="12241907" cy="699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pizzas.size,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COUNT(order_details.order_details_id) AS order_count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FROM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pizzas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J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OIN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order_details ON pizzas.pizza_id = order_details.pizza_id</a:t>
            </a:r>
          </a:p>
          <a:p>
            <a:pPr algn="l">
              <a:lnSpc>
                <a:spcPts val="5120"/>
              </a:lnSpc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</a:t>
            </a: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OUP BY pizzas.size</a:t>
            </a:r>
          </a:p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sz="36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BY order_count DESC;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34233" y="6241263"/>
            <a:ext cx="4353767" cy="3805942"/>
          </a:xfrm>
          <a:custGeom>
            <a:avLst/>
            <a:gdLst/>
            <a:ahLst/>
            <a:cxnLst/>
            <a:rect r="r" b="b" t="t" l="l"/>
            <a:pathLst>
              <a:path h="3805942" w="4353767">
                <a:moveTo>
                  <a:pt x="0" y="0"/>
                </a:moveTo>
                <a:lnTo>
                  <a:pt x="4353767" y="0"/>
                </a:lnTo>
                <a:lnTo>
                  <a:pt x="4353767" y="3805941"/>
                </a:lnTo>
                <a:lnTo>
                  <a:pt x="0" y="380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3364" y="215172"/>
            <a:ext cx="2591190" cy="50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  <a:r>
              <a:rPr lang="en-US" sz="38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the most common pizza size ordered.</a:t>
            </a: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  <a:p>
            <a:pPr algn="l">
              <a:lnSpc>
                <a:spcPts val="404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DAG-NN62qPY</dc:identifier>
  <dcterms:modified xsi:type="dcterms:W3CDTF">2011-08-01T06:04:30Z</dcterms:modified>
  <cp:revision>1</cp:revision>
  <dc:title>Red Beige Playful Retro Pizza Presentation</dc:title>
</cp:coreProperties>
</file>